
<file path=[Content_Types].xml><?xml version="1.0" encoding="utf-8"?>
<Types xmlns="http://schemas.openxmlformats.org/package/2006/content-types">
  <Default Extension="jpg&amp;ehk=uq0D96kfs96Pa8XOgJLLrA&amp;r=0&amp;pid=OfficeInsert" ContentType="image/jpeg"/>
  <Default Extension="png" ContentType="image/png"/>
  <Default Extension="jpg&amp;ehk=hHguiaZU0Z" ContentType="image/jpeg"/>
  <Default Extension="png&amp;ehk=CMzITUMfbPGr2lBL3u6nFQ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JPG&amp;ehk=29lFnlUhphbCD" ContentType="image/jpeg"/>
  <Default Extension="JPG" ContentType="image/jpeg"/>
  <Default Extension="jpg&amp;ehk=Wdc2HFs53MMsYg41VQiUzQ&amp;r=0&amp;pid=OfficeInsert" ContentType="image/jpeg"/>
  <Default Extension="jpg&amp;ehk=sPpW0lNoW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8" r:id="rId4"/>
    <p:sldId id="259" r:id="rId5"/>
    <p:sldId id="263" r:id="rId6"/>
    <p:sldId id="260" r:id="rId7"/>
    <p:sldId id="264" r:id="rId8"/>
    <p:sldId id="266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475" autoAdjust="0"/>
  </p:normalViewPr>
  <p:slideViewPr>
    <p:cSldViewPr snapToGrid="0">
      <p:cViewPr varScale="1">
        <p:scale>
          <a:sx n="57" d="100"/>
          <a:sy n="57" d="100"/>
        </p:scale>
        <p:origin x="10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7055-F26A-483A-8D0E-95D1D3B3DA10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Hoe meer we gaan differentiëren in de klas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hoe meer behoefte je krijgt aan extra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lesmateriaal: materiaal dat je wilt gebruiken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voor een groepje voorlopers, een stukje uitleg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maar dan net een beetje anders…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Wikiwijs Maken kun je gebruiken om digitaal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 te ordenen, maar ook om je eigen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 mee te maken. En – nog veel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mooier – in een handomdraai kopieer je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lesmateriaal dat anderen publiek ter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beschikking hebben gesteld en pas je dit aan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naar je eigen wensen.</a:t>
            </a:r>
          </a:p>
          <a:p>
            <a:r>
              <a:rPr lang="nl-NL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Dat spaart tijd! Ga er mee aan de slag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A277-677D-46E5-8147-79DC41B706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68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nl-NL" sz="1200" b="0" i="0" kern="120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277-677D-46E5-8147-79DC41B7060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077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277-677D-46E5-8147-79DC41B7060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013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A277-677D-46E5-8147-79DC41B7060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7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4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8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99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06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75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8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83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10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56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92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B508-E979-4112-AD14-D9FA3737A51A}" type="datetimeFigureOut">
              <a:rPr lang="nl-NL" smtClean="0"/>
              <a:t>4-4-2017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5178-E6E7-4042-8D5D-9B45F0FFA8E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89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713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hHguiaZU0Z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&amp;ehk=uq0D96kfs96Pa8XOgJLLrA&amp;r=0&amp;pid=OfficeInsert"/><Relationship Id="rId4" Type="http://schemas.openxmlformats.org/officeDocument/2006/relationships/image" Target="../media/image3.png&amp;ehk=CMzITUMfbPGr2lBL3u6nFQ&amp;r=0&amp;pid=OfficeInser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29lFnlUhphbCD"/><Relationship Id="rId2" Type="http://schemas.openxmlformats.org/officeDocument/2006/relationships/image" Target="../media/image5.jpg&amp;ehk=Wdc2HFs53MMsYg41VQiUzQ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biologiepagina.nl/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://www.cambiumned.nl/" TargetMode="External"/><Relationship Id="rId2" Type="http://schemas.openxmlformats.org/officeDocument/2006/relationships/hyperlink" Target="http://www.meestergijs.nl/over-meester-gij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natuurkundeuitgelegd.nl/videolessen.php" TargetMode="External"/><Relationship Id="rId4" Type="http://schemas.openxmlformats.org/officeDocument/2006/relationships/hyperlink" Target="http://wiskundeacademie.nl/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tg.nl/kennis/how-to/google-alert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&amp;ehk=sPpW0lNoWt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73874/Atlasvaardigheden_T_excell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maken.wikiwijs.nl/73874/Atlasvaardigheden_T_excellent/sjabloon/2099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Freeform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714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67837"/>
            <a:ext cx="3992875" cy="16470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nl-NL" sz="5400"/>
              <a:t>Digitaal materiaal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Slim kopiëren en aanpassen</a:t>
            </a:r>
          </a:p>
          <a:p>
            <a:pPr algn="l"/>
            <a:r>
              <a:rPr lang="nl-NL" sz="2000"/>
              <a:t>6 april 2017</a:t>
            </a:r>
          </a:p>
        </p:txBody>
      </p:sp>
    </p:spTree>
    <p:extLst>
      <p:ext uri="{BB962C8B-B14F-4D97-AF65-F5344CB8AC3E}">
        <p14:creationId xmlns:p14="http://schemas.microsoft.com/office/powerpoint/2010/main" val="32984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/>
          <a:srcRect l="8608" r="9334" b="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err="1"/>
              <a:t>Wikiwijsarrangement</a:t>
            </a:r>
            <a:r>
              <a:rPr lang="nl-NL" dirty="0"/>
              <a:t>: bijna bruikbaar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dirty="0" err="1"/>
              <a:t>Kopieer</a:t>
            </a:r>
            <a:r>
              <a:rPr lang="en-US" dirty="0"/>
              <a:t> het arrangement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eigen </a:t>
            </a:r>
            <a:r>
              <a:rPr lang="en-US" dirty="0" err="1"/>
              <a:t>omgeving</a:t>
            </a:r>
            <a:endParaRPr lang="en-US" dirty="0"/>
          </a:p>
          <a:p>
            <a:r>
              <a:rPr lang="en-US" dirty="0" err="1"/>
              <a:t>Beslis</a:t>
            </a:r>
            <a:r>
              <a:rPr lang="en-US" dirty="0"/>
              <a:t> of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wijzigingen</a:t>
            </a:r>
            <a:r>
              <a:rPr lang="en-US" dirty="0"/>
              <a:t> wilt </a:t>
            </a:r>
            <a:r>
              <a:rPr lang="en-US" dirty="0" err="1"/>
              <a:t>overnemen</a:t>
            </a:r>
            <a:endParaRPr lang="en-US" dirty="0"/>
          </a:p>
          <a:p>
            <a:r>
              <a:rPr lang="en-US" dirty="0"/>
              <a:t>Pas </a:t>
            </a:r>
            <a:r>
              <a:rPr lang="en-US" dirty="0" err="1"/>
              <a:t>aan</a:t>
            </a:r>
            <a:r>
              <a:rPr lang="en-US" dirty="0"/>
              <a:t> wat </a:t>
            </a:r>
            <a:r>
              <a:rPr lang="en-US" dirty="0" err="1"/>
              <a:t>je</a:t>
            </a:r>
            <a:r>
              <a:rPr lang="en-US" dirty="0"/>
              <a:t> wilt </a:t>
            </a:r>
            <a:r>
              <a:rPr lang="en-US" dirty="0" err="1"/>
              <a:t>wijzigen</a:t>
            </a:r>
            <a:endParaRPr lang="en-US" dirty="0"/>
          </a:p>
          <a:p>
            <a:r>
              <a:rPr lang="en-US" dirty="0" err="1"/>
              <a:t>Publiceer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of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iedereen</a:t>
            </a:r>
            <a:r>
              <a:rPr lang="en-US" dirty="0"/>
              <a:t> met de link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3914078" y="4783873"/>
            <a:ext cx="1393902" cy="12823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9874" y="-34428"/>
            <a:ext cx="9932126" cy="6892428"/>
          </a:xfrm>
          <a:prstGeom prst="rect">
            <a:avLst/>
          </a:prstGeom>
          <a:effectLst/>
        </p:spPr>
      </p:pic>
      <p:sp>
        <p:nvSpPr>
          <p:cNvPr id="5" name="Tekstballon: rechthoek met afgeronde hoeken 4"/>
          <p:cNvSpPr/>
          <p:nvPr/>
        </p:nvSpPr>
        <p:spPr>
          <a:xfrm>
            <a:off x="423747" y="3568391"/>
            <a:ext cx="8184995" cy="2843561"/>
          </a:xfrm>
          <a:prstGeom prst="wedgeRoundRectCallout">
            <a:avLst>
              <a:gd name="adj1" fmla="val 67723"/>
              <a:gd name="adj2" fmla="val 54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Wikiwijsarrangement</a:t>
            </a:r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element hergebruiken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Importeer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Kies het juiste arrangement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Versleep de juiste elementen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Sla op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792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Wikiwijsarrangement</a:t>
            </a:r>
            <a:r>
              <a:rPr lang="nl-NL" dirty="0"/>
              <a:t>: vragen hergebruiken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501483" y="4705815"/>
            <a:ext cx="1159727" cy="1003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75" y="0"/>
            <a:ext cx="11435449" cy="6858000"/>
          </a:xfrm>
          <a:prstGeom prst="rect">
            <a:avLst/>
          </a:prstGeom>
        </p:spPr>
      </p:pic>
      <p:sp>
        <p:nvSpPr>
          <p:cNvPr id="6" name="Tekstballon: rechthoek met afgeronde hoeken 5"/>
          <p:cNvSpPr/>
          <p:nvPr/>
        </p:nvSpPr>
        <p:spPr>
          <a:xfrm>
            <a:off x="423747" y="3568391"/>
            <a:ext cx="8184995" cy="2843561"/>
          </a:xfrm>
          <a:prstGeom prst="wedgeRoundRectCallout">
            <a:avLst>
              <a:gd name="adj1" fmla="val 60230"/>
              <a:gd name="adj2" fmla="val 359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2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Wikiwijsarrangement</a:t>
            </a:r>
            <a:r>
              <a:rPr lang="nl-NL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: vragen hergebruiken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Open een toets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Klik op ‘</a:t>
            </a:r>
            <a:r>
              <a:rPr lang="nl-NL" sz="3200" dirty="0" err="1"/>
              <a:t>herbruik</a:t>
            </a:r>
            <a:r>
              <a:rPr lang="nl-NL" sz="3200" dirty="0"/>
              <a:t> vragen’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Kies het juiste arrangement/toets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Versleep en sla op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3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95" y="0"/>
            <a:ext cx="8964605" cy="685800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5421086" y="4001294"/>
            <a:ext cx="2730137" cy="1135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3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Delen en samenwerken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in OneDrive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Arrangement delen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Team opzetten</a:t>
            </a:r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4513456" y="1343413"/>
            <a:ext cx="6336679" cy="829488"/>
          </a:xfrm>
          <a:prstGeom prst="wedgeRoundRectCallout">
            <a:avLst>
              <a:gd name="adj1" fmla="val -63499"/>
              <a:gd name="adj2" fmla="val 34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Bruikbaar maar niet </a:t>
            </a:r>
            <a:r>
              <a:rPr lang="nl-NL" sz="2800" dirty="0" err="1"/>
              <a:t>wijzigbaar</a:t>
            </a:r>
            <a:endParaRPr lang="nl-NL" sz="2800" dirty="0"/>
          </a:p>
        </p:txBody>
      </p:sp>
      <p:sp>
        <p:nvSpPr>
          <p:cNvPr id="5" name="Tekstballon: rechthoek met afgeronde hoeken 4"/>
          <p:cNvSpPr/>
          <p:nvPr/>
        </p:nvSpPr>
        <p:spPr>
          <a:xfrm>
            <a:off x="5771683" y="2307838"/>
            <a:ext cx="5078453" cy="2301933"/>
          </a:xfrm>
          <a:prstGeom prst="wedgeRoundRectCallout">
            <a:avLst>
              <a:gd name="adj1" fmla="val -83063"/>
              <a:gd name="adj2" fmla="val -14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Een hoofdauteur en één of meerdere </a:t>
            </a:r>
            <a:r>
              <a:rPr lang="nl-NL" sz="2800" dirty="0" err="1"/>
              <a:t>co-auteurs</a:t>
            </a:r>
            <a:r>
              <a:rPr lang="nl-NL" sz="2800" dirty="0"/>
              <a:t>. Deze kunnen wijzigen en opmerkingen plaatsen, maar niet publiek delen.</a:t>
            </a:r>
          </a:p>
        </p:txBody>
      </p:sp>
      <p:sp>
        <p:nvSpPr>
          <p:cNvPr id="6" name="Tekstballon: rechthoek met afgeronde hoeken 5"/>
          <p:cNvSpPr/>
          <p:nvPr/>
        </p:nvSpPr>
        <p:spPr>
          <a:xfrm>
            <a:off x="1139284" y="4852696"/>
            <a:ext cx="9710851" cy="1806479"/>
          </a:xfrm>
          <a:prstGeom prst="wedgeRoundRectCallout">
            <a:avLst>
              <a:gd name="adj1" fmla="val -27434"/>
              <a:gd name="adj2" fmla="val -787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Eén of meerdere beheerders, één of meerdere auteurs.</a:t>
            </a:r>
          </a:p>
          <a:p>
            <a:pPr algn="ctr"/>
            <a:r>
              <a:rPr lang="nl-NL" sz="2800" dirty="0"/>
              <a:t>Naam </a:t>
            </a:r>
            <a:r>
              <a:rPr lang="nl-NL" sz="2800" dirty="0" err="1"/>
              <a:t>publisher</a:t>
            </a:r>
            <a:r>
              <a:rPr lang="nl-NL" sz="2800" dirty="0"/>
              <a:t> in te stellen.</a:t>
            </a:r>
          </a:p>
          <a:p>
            <a:pPr algn="ctr"/>
            <a:r>
              <a:rPr lang="nl-NL" sz="2800" dirty="0"/>
              <a:t>Alle arrangementen in een team zijn automatisch gedeeld met alle leden</a:t>
            </a:r>
          </a:p>
        </p:txBody>
      </p:sp>
    </p:spTree>
    <p:extLst>
      <p:ext uri="{BB962C8B-B14F-4D97-AF65-F5344CB8AC3E}">
        <p14:creationId xmlns:p14="http://schemas.microsoft.com/office/powerpoint/2010/main" val="24267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Handleidingen: </a:t>
            </a:r>
            <a:r>
              <a:rPr lang="nl-NL" dirty="0">
                <a:hlinkClick r:id="rId2"/>
              </a:rPr>
              <a:t>https://maken.wikiwijs.nl/71391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Kopieer/arrangeer materiaal naar keuze of volg </a:t>
            </a:r>
            <a:r>
              <a:rPr lang="nl-NL"/>
              <a:t>de opdrachten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942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r="516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2489993"/>
            <a:ext cx="3651250" cy="3616093"/>
          </a:xfr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r="13527"/>
          <a:stretch/>
        </p:blipFill>
        <p:spPr>
          <a:xfrm>
            <a:off x="4638914" y="10"/>
            <a:ext cx="7553087" cy="6857990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970156" y="3361997"/>
            <a:ext cx="2276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Bradley Hand ITC" panose="03070402050302030203" pitchFamily="66" charset="0"/>
              </a:rPr>
              <a:t>Eenheids-</a:t>
            </a:r>
          </a:p>
          <a:p>
            <a:r>
              <a:rPr lang="nl-NL" sz="4000" dirty="0">
                <a:latin typeface="Bradley Hand ITC" panose="03070402050302030203" pitchFamily="66" charset="0"/>
              </a:rPr>
              <a:t>worst…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0156" y="3428236"/>
            <a:ext cx="27879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latin typeface="Bradley Hand ITC" panose="03070402050302030203" pitchFamily="66" charset="0"/>
              </a:rPr>
              <a:t>Wil ook wel </a:t>
            </a:r>
            <a:br>
              <a:rPr lang="nl-NL" sz="4000" dirty="0">
                <a:latin typeface="Bradley Hand ITC" panose="03070402050302030203" pitchFamily="66" charset="0"/>
              </a:rPr>
            </a:br>
            <a:r>
              <a:rPr lang="nl-NL" sz="4000" dirty="0">
                <a:latin typeface="Bradley Hand ITC" panose="03070402050302030203" pitchFamily="66" charset="0"/>
              </a:rPr>
              <a:t>eens wat</a:t>
            </a:r>
          </a:p>
          <a:p>
            <a:r>
              <a:rPr lang="nl-NL" sz="4000" dirty="0">
                <a:latin typeface="Bradley Hand ITC" panose="03070402050302030203" pitchFamily="66" charset="0"/>
              </a:rPr>
              <a:t>anders…</a:t>
            </a:r>
          </a:p>
        </p:txBody>
      </p:sp>
    </p:spTree>
    <p:extLst>
      <p:ext uri="{BB962C8B-B14F-4D97-AF65-F5344CB8AC3E}">
        <p14:creationId xmlns:p14="http://schemas.microsoft.com/office/powerpoint/2010/main" val="27414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0220" cy="1325563"/>
          </a:xfrm>
        </p:spPr>
        <p:txBody>
          <a:bodyPr/>
          <a:lstStyle/>
          <a:p>
            <a:r>
              <a:rPr lang="nl-NL" dirty="0"/>
              <a:t>Waarom digitaal materiaal maken/arrangeren?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nl-NL" dirty="0"/>
              <a:t>Meer differentiatie</a:t>
            </a:r>
          </a:p>
          <a:p>
            <a:pPr lvl="1"/>
            <a:r>
              <a:rPr lang="nl-NL" dirty="0"/>
              <a:t>Interesse</a:t>
            </a:r>
          </a:p>
          <a:p>
            <a:pPr lvl="1"/>
            <a:r>
              <a:rPr lang="nl-NL" dirty="0"/>
              <a:t>Niveau</a:t>
            </a:r>
          </a:p>
          <a:p>
            <a:pPr lvl="1"/>
            <a:r>
              <a:rPr lang="nl-NL" dirty="0"/>
              <a:t>Tempo</a:t>
            </a:r>
          </a:p>
          <a:p>
            <a:pPr lvl="1"/>
            <a:r>
              <a:rPr lang="nl-NL" dirty="0"/>
              <a:t>Leerstijl</a:t>
            </a:r>
          </a:p>
          <a:p>
            <a:r>
              <a:rPr lang="nl-NL" dirty="0"/>
              <a:t>Aandacht voor </a:t>
            </a:r>
            <a:br>
              <a:rPr lang="nl-NL" dirty="0"/>
            </a:br>
            <a:r>
              <a:rPr lang="nl-NL" dirty="0"/>
              <a:t>21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eeuwse</a:t>
            </a:r>
            <a:r>
              <a:rPr lang="nl-NL" dirty="0"/>
              <a:t> vaardigheden</a:t>
            </a:r>
          </a:p>
          <a:p>
            <a:r>
              <a:rPr lang="nl-NL" dirty="0"/>
              <a:t>…..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5086814" y="1737616"/>
            <a:ext cx="3133493" cy="1598922"/>
          </a:xfrm>
          <a:prstGeom prst="wedgeRoundRectCallout">
            <a:avLst>
              <a:gd name="adj1" fmla="val -118379"/>
              <a:gd name="adj2" fmla="val -18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Vernieuwd VMBO</a:t>
            </a:r>
          </a:p>
          <a:p>
            <a:pPr algn="ctr"/>
            <a:r>
              <a:rPr lang="nl-NL" sz="2800" dirty="0"/>
              <a:t>Maatwerkmodules</a:t>
            </a:r>
          </a:p>
          <a:p>
            <a:pPr algn="ctr"/>
            <a:r>
              <a:rPr lang="nl-NL" sz="2800" dirty="0"/>
              <a:t>Expeditie</a:t>
            </a:r>
          </a:p>
        </p:txBody>
      </p:sp>
      <p:sp>
        <p:nvSpPr>
          <p:cNvPr id="5" name="Rechthoek: afgeronde hoeken 4"/>
          <p:cNvSpPr/>
          <p:nvPr/>
        </p:nvSpPr>
        <p:spPr>
          <a:xfrm>
            <a:off x="905108" y="265327"/>
            <a:ext cx="10448692" cy="119318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75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Koers 2020 / Kaderbrief: meer gepersonaliseerd leren</a:t>
            </a:r>
          </a:p>
        </p:txBody>
      </p:sp>
      <p:sp>
        <p:nvSpPr>
          <p:cNvPr id="6" name="Tekstballon: rechthoek met afgeronde hoeken 5"/>
          <p:cNvSpPr/>
          <p:nvPr/>
        </p:nvSpPr>
        <p:spPr>
          <a:xfrm>
            <a:off x="8220307" y="3482355"/>
            <a:ext cx="3133493" cy="1598922"/>
          </a:xfrm>
          <a:prstGeom prst="wedgeRoundRectCallout">
            <a:avLst>
              <a:gd name="adj1" fmla="val -217728"/>
              <a:gd name="adj2" fmla="val -595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Verrijking</a:t>
            </a:r>
          </a:p>
          <a:p>
            <a:pPr algn="ctr"/>
            <a:r>
              <a:rPr lang="nl-NL" sz="2800" dirty="0"/>
              <a:t>Verdieping</a:t>
            </a:r>
          </a:p>
          <a:p>
            <a:pPr algn="ctr"/>
            <a:r>
              <a:rPr lang="nl-NL" sz="2800" dirty="0"/>
              <a:t>remediëring</a:t>
            </a:r>
          </a:p>
        </p:txBody>
      </p:sp>
      <p:sp>
        <p:nvSpPr>
          <p:cNvPr id="7" name="Tekstballon: rechthoek met afgeronde hoeken 6"/>
          <p:cNvSpPr/>
          <p:nvPr/>
        </p:nvSpPr>
        <p:spPr>
          <a:xfrm>
            <a:off x="5351417" y="4798202"/>
            <a:ext cx="2341756" cy="1095686"/>
          </a:xfrm>
          <a:prstGeom prst="wedgeRoundRectCallout">
            <a:avLst>
              <a:gd name="adj1" fmla="val -149573"/>
              <a:gd name="adj2" fmla="val -1556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Meerdere opdrachten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2482527" y="5346045"/>
            <a:ext cx="2341756" cy="1095686"/>
          </a:xfrm>
          <a:prstGeom prst="wedgeRoundRectCallout">
            <a:avLst>
              <a:gd name="adj1" fmla="val -26852"/>
              <a:gd name="adj2" fmla="val -91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Verwerkt in curriculum</a:t>
            </a:r>
          </a:p>
        </p:txBody>
      </p:sp>
      <p:sp>
        <p:nvSpPr>
          <p:cNvPr id="13" name="Rechthoek: afgeronde hoeken 12"/>
          <p:cNvSpPr/>
          <p:nvPr/>
        </p:nvSpPr>
        <p:spPr>
          <a:xfrm>
            <a:off x="3569320" y="2528194"/>
            <a:ext cx="5307980" cy="23320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400" dirty="0"/>
              <a:t>Lesmateriaal nodig</a:t>
            </a:r>
          </a:p>
        </p:txBody>
      </p:sp>
    </p:spTree>
    <p:extLst>
      <p:ext uri="{BB962C8B-B14F-4D97-AF65-F5344CB8AC3E}">
        <p14:creationId xmlns:p14="http://schemas.microsoft.com/office/powerpoint/2010/main" val="38194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Tijd….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Kun je materiaal vinden?</a:t>
            </a:r>
            <a:br>
              <a:rPr lang="nl-NL" dirty="0"/>
            </a:br>
            <a:endParaRPr lang="nl-NL" dirty="0"/>
          </a:p>
          <a:p>
            <a:r>
              <a:rPr lang="nl-NL" dirty="0"/>
              <a:t>Is het er bijna?</a:t>
            </a:r>
            <a:br>
              <a:rPr lang="nl-NL" dirty="0"/>
            </a:br>
            <a:endParaRPr lang="nl-NL" dirty="0"/>
          </a:p>
          <a:p>
            <a:r>
              <a:rPr lang="nl-NL" dirty="0"/>
              <a:t>Zijn er gedeeltes?</a:t>
            </a:r>
            <a:br>
              <a:rPr lang="nl-NL" dirty="0"/>
            </a:br>
            <a:endParaRPr lang="nl-NL" dirty="0"/>
          </a:p>
          <a:p>
            <a:r>
              <a:rPr lang="nl-NL" dirty="0"/>
              <a:t>Is het er niet?</a:t>
            </a:r>
          </a:p>
        </p:txBody>
      </p:sp>
      <p:sp>
        <p:nvSpPr>
          <p:cNvPr id="4" name="Tekstballon: rechthoek met afgeronde hoeken 3"/>
          <p:cNvSpPr/>
          <p:nvPr/>
        </p:nvSpPr>
        <p:spPr>
          <a:xfrm>
            <a:off x="5354446" y="1161644"/>
            <a:ext cx="2007220" cy="829488"/>
          </a:xfrm>
          <a:prstGeom prst="wedgeRoundRectCallout">
            <a:avLst>
              <a:gd name="adj1" fmla="val -71645"/>
              <a:gd name="adj2" fmla="val 441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Gebruik het</a:t>
            </a:r>
          </a:p>
        </p:txBody>
      </p:sp>
      <p:sp>
        <p:nvSpPr>
          <p:cNvPr id="12" name="Tekstballon: rechthoek met afgeronde hoeken 11"/>
          <p:cNvSpPr/>
          <p:nvPr/>
        </p:nvSpPr>
        <p:spPr>
          <a:xfrm>
            <a:off x="4088780" y="2372907"/>
            <a:ext cx="2007220" cy="829488"/>
          </a:xfrm>
          <a:prstGeom prst="wedgeRoundRectCallout">
            <a:avLst>
              <a:gd name="adj1" fmla="val -84978"/>
              <a:gd name="adj2" fmla="val 17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Pas het aan</a:t>
            </a:r>
          </a:p>
        </p:txBody>
      </p:sp>
      <p:sp>
        <p:nvSpPr>
          <p:cNvPr id="13" name="Tekstballon: rechthoek met afgeronde hoeken 12"/>
          <p:cNvSpPr/>
          <p:nvPr/>
        </p:nvSpPr>
        <p:spPr>
          <a:xfrm>
            <a:off x="4592446" y="3445447"/>
            <a:ext cx="2007220" cy="829488"/>
          </a:xfrm>
          <a:prstGeom prst="wedgeRoundRectCallout">
            <a:avLst>
              <a:gd name="adj1" fmla="val -87756"/>
              <a:gd name="adj2" fmla="val -5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Arrangeer het</a:t>
            </a:r>
          </a:p>
        </p:txBody>
      </p:sp>
      <p:sp>
        <p:nvSpPr>
          <p:cNvPr id="14" name="Tekstballon: rechthoek met afgeronde hoeken 13"/>
          <p:cNvSpPr/>
          <p:nvPr/>
        </p:nvSpPr>
        <p:spPr>
          <a:xfrm>
            <a:off x="4067872" y="4428361"/>
            <a:ext cx="2007220" cy="829488"/>
          </a:xfrm>
          <a:prstGeom prst="wedgeRoundRectCallout">
            <a:avLst>
              <a:gd name="adj1" fmla="val -90534"/>
              <a:gd name="adj2" fmla="val -9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Maak het</a:t>
            </a:r>
          </a:p>
        </p:txBody>
      </p:sp>
      <p:sp>
        <p:nvSpPr>
          <p:cNvPr id="15" name="Dubbele golf 14"/>
          <p:cNvSpPr/>
          <p:nvPr/>
        </p:nvSpPr>
        <p:spPr>
          <a:xfrm>
            <a:off x="1025912" y="5419493"/>
            <a:ext cx="5573754" cy="1215483"/>
          </a:xfrm>
          <a:prstGeom prst="doubleWave">
            <a:avLst/>
          </a:prstGeom>
          <a:noFill/>
          <a:ln w="44450">
            <a:solidFill>
              <a:srgbClr val="BB3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solidFill>
                  <a:srgbClr val="BB313C"/>
                </a:solidFill>
                <a:latin typeface="Blackadder ITC" panose="04020505051007020D02" pitchFamily="82" charset="0"/>
              </a:rPr>
              <a:t>Delen en samenwerken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26721" r="489" b="19444"/>
          <a:stretch/>
        </p:blipFill>
        <p:spPr>
          <a:xfrm>
            <a:off x="7147932" y="3878211"/>
            <a:ext cx="4608473" cy="25719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078" y="365125"/>
            <a:ext cx="3247029" cy="3247029"/>
          </a:xfrm>
          <a:prstGeom prst="rect">
            <a:avLst/>
          </a:prstGeom>
        </p:spPr>
      </p:pic>
      <p:sp>
        <p:nvSpPr>
          <p:cNvPr id="18" name="Vrije vorm: vorm 17"/>
          <p:cNvSpPr/>
          <p:nvPr/>
        </p:nvSpPr>
        <p:spPr>
          <a:xfrm>
            <a:off x="6612673" y="4181707"/>
            <a:ext cx="1059366" cy="1339768"/>
          </a:xfrm>
          <a:custGeom>
            <a:avLst/>
            <a:gdLst>
              <a:gd name="connsiteX0" fmla="*/ 1059366 w 1059366"/>
              <a:gd name="connsiteY0" fmla="*/ 0 h 1339768"/>
              <a:gd name="connsiteX1" fmla="*/ 936703 w 1059366"/>
              <a:gd name="connsiteY1" fmla="*/ 55756 h 1339768"/>
              <a:gd name="connsiteX2" fmla="*/ 903249 w 1059366"/>
              <a:gd name="connsiteY2" fmla="*/ 66908 h 1339768"/>
              <a:gd name="connsiteX3" fmla="*/ 869795 w 1059366"/>
              <a:gd name="connsiteY3" fmla="*/ 78059 h 1339768"/>
              <a:gd name="connsiteX4" fmla="*/ 836342 w 1059366"/>
              <a:gd name="connsiteY4" fmla="*/ 100361 h 1339768"/>
              <a:gd name="connsiteX5" fmla="*/ 769434 w 1059366"/>
              <a:gd name="connsiteY5" fmla="*/ 122664 h 1339768"/>
              <a:gd name="connsiteX6" fmla="*/ 702527 w 1059366"/>
              <a:gd name="connsiteY6" fmla="*/ 144966 h 1339768"/>
              <a:gd name="connsiteX7" fmla="*/ 669073 w 1059366"/>
              <a:gd name="connsiteY7" fmla="*/ 156117 h 1339768"/>
              <a:gd name="connsiteX8" fmla="*/ 635620 w 1059366"/>
              <a:gd name="connsiteY8" fmla="*/ 167269 h 1339768"/>
              <a:gd name="connsiteX9" fmla="*/ 579864 w 1059366"/>
              <a:gd name="connsiteY9" fmla="*/ 211873 h 1339768"/>
              <a:gd name="connsiteX10" fmla="*/ 557561 w 1059366"/>
              <a:gd name="connsiteY10" fmla="*/ 234176 h 1339768"/>
              <a:gd name="connsiteX11" fmla="*/ 524107 w 1059366"/>
              <a:gd name="connsiteY11" fmla="*/ 256478 h 1339768"/>
              <a:gd name="connsiteX12" fmla="*/ 468351 w 1059366"/>
              <a:gd name="connsiteY12" fmla="*/ 301083 h 1339768"/>
              <a:gd name="connsiteX13" fmla="*/ 423747 w 1059366"/>
              <a:gd name="connsiteY13" fmla="*/ 367991 h 1339768"/>
              <a:gd name="connsiteX14" fmla="*/ 401444 w 1059366"/>
              <a:gd name="connsiteY14" fmla="*/ 401444 h 1339768"/>
              <a:gd name="connsiteX15" fmla="*/ 379142 w 1059366"/>
              <a:gd name="connsiteY15" fmla="*/ 423747 h 1339768"/>
              <a:gd name="connsiteX16" fmla="*/ 356839 w 1059366"/>
              <a:gd name="connsiteY16" fmla="*/ 490654 h 1339768"/>
              <a:gd name="connsiteX17" fmla="*/ 278781 w 1059366"/>
              <a:gd name="connsiteY17" fmla="*/ 579864 h 1339768"/>
              <a:gd name="connsiteX18" fmla="*/ 245327 w 1059366"/>
              <a:gd name="connsiteY18" fmla="*/ 680225 h 1339768"/>
              <a:gd name="connsiteX19" fmla="*/ 234176 w 1059366"/>
              <a:gd name="connsiteY19" fmla="*/ 713678 h 1339768"/>
              <a:gd name="connsiteX20" fmla="*/ 245327 w 1059366"/>
              <a:gd name="connsiteY20" fmla="*/ 847493 h 1339768"/>
              <a:gd name="connsiteX21" fmla="*/ 256478 w 1059366"/>
              <a:gd name="connsiteY21" fmla="*/ 880947 h 1339768"/>
              <a:gd name="connsiteX22" fmla="*/ 278781 w 1059366"/>
              <a:gd name="connsiteY22" fmla="*/ 970156 h 1339768"/>
              <a:gd name="connsiteX23" fmla="*/ 301083 w 1059366"/>
              <a:gd name="connsiteY23" fmla="*/ 992459 h 1339768"/>
              <a:gd name="connsiteX24" fmla="*/ 289932 w 1059366"/>
              <a:gd name="connsiteY24" fmla="*/ 1115122 h 1339768"/>
              <a:gd name="connsiteX25" fmla="*/ 267629 w 1059366"/>
              <a:gd name="connsiteY25" fmla="*/ 1137425 h 1339768"/>
              <a:gd name="connsiteX26" fmla="*/ 245327 w 1059366"/>
              <a:gd name="connsiteY26" fmla="*/ 1215483 h 1339768"/>
              <a:gd name="connsiteX27" fmla="*/ 234176 w 1059366"/>
              <a:gd name="connsiteY27" fmla="*/ 1248937 h 1339768"/>
              <a:gd name="connsiteX28" fmla="*/ 189571 w 1059366"/>
              <a:gd name="connsiteY28" fmla="*/ 1293542 h 1339768"/>
              <a:gd name="connsiteX29" fmla="*/ 167268 w 1059366"/>
              <a:gd name="connsiteY29" fmla="*/ 1315844 h 1339768"/>
              <a:gd name="connsiteX30" fmla="*/ 0 w 1059366"/>
              <a:gd name="connsiteY30" fmla="*/ 1338147 h 13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59366" h="1339768">
                <a:moveTo>
                  <a:pt x="1059366" y="0"/>
                </a:moveTo>
                <a:cubicBezTo>
                  <a:pt x="983449" y="45551"/>
                  <a:pt x="1024175" y="26599"/>
                  <a:pt x="936703" y="55756"/>
                </a:cubicBezTo>
                <a:lnTo>
                  <a:pt x="903249" y="66908"/>
                </a:lnTo>
                <a:lnTo>
                  <a:pt x="869795" y="78059"/>
                </a:lnTo>
                <a:cubicBezTo>
                  <a:pt x="858644" y="85493"/>
                  <a:pt x="848589" y="94918"/>
                  <a:pt x="836342" y="100361"/>
                </a:cubicBezTo>
                <a:cubicBezTo>
                  <a:pt x="814859" y="109909"/>
                  <a:pt x="791737" y="115230"/>
                  <a:pt x="769434" y="122664"/>
                </a:cubicBezTo>
                <a:lnTo>
                  <a:pt x="702527" y="144966"/>
                </a:lnTo>
                <a:lnTo>
                  <a:pt x="669073" y="156117"/>
                </a:lnTo>
                <a:lnTo>
                  <a:pt x="635620" y="167269"/>
                </a:lnTo>
                <a:cubicBezTo>
                  <a:pt x="581764" y="221123"/>
                  <a:pt x="650206" y="155599"/>
                  <a:pt x="579864" y="211873"/>
                </a:cubicBezTo>
                <a:cubicBezTo>
                  <a:pt x="571654" y="218441"/>
                  <a:pt x="565771" y="227608"/>
                  <a:pt x="557561" y="234176"/>
                </a:cubicBezTo>
                <a:cubicBezTo>
                  <a:pt x="547096" y="242548"/>
                  <a:pt x="534572" y="248106"/>
                  <a:pt x="524107" y="256478"/>
                </a:cubicBezTo>
                <a:cubicBezTo>
                  <a:pt x="444659" y="320036"/>
                  <a:pt x="571319" y="232440"/>
                  <a:pt x="468351" y="301083"/>
                </a:cubicBezTo>
                <a:lnTo>
                  <a:pt x="423747" y="367991"/>
                </a:lnTo>
                <a:cubicBezTo>
                  <a:pt x="416313" y="379142"/>
                  <a:pt x="410920" y="391967"/>
                  <a:pt x="401444" y="401444"/>
                </a:cubicBezTo>
                <a:lnTo>
                  <a:pt x="379142" y="423747"/>
                </a:lnTo>
                <a:cubicBezTo>
                  <a:pt x="371708" y="446049"/>
                  <a:pt x="373462" y="474031"/>
                  <a:pt x="356839" y="490654"/>
                </a:cubicBezTo>
                <a:cubicBezTo>
                  <a:pt x="299092" y="548401"/>
                  <a:pt x="324850" y="518437"/>
                  <a:pt x="278781" y="579864"/>
                </a:cubicBezTo>
                <a:lnTo>
                  <a:pt x="245327" y="680225"/>
                </a:lnTo>
                <a:lnTo>
                  <a:pt x="234176" y="713678"/>
                </a:lnTo>
                <a:cubicBezTo>
                  <a:pt x="237893" y="758283"/>
                  <a:pt x="239412" y="803126"/>
                  <a:pt x="245327" y="847493"/>
                </a:cubicBezTo>
                <a:cubicBezTo>
                  <a:pt x="246880" y="859144"/>
                  <a:pt x="253627" y="869543"/>
                  <a:pt x="256478" y="880947"/>
                </a:cubicBezTo>
                <a:cubicBezTo>
                  <a:pt x="259906" y="894659"/>
                  <a:pt x="267854" y="951945"/>
                  <a:pt x="278781" y="970156"/>
                </a:cubicBezTo>
                <a:cubicBezTo>
                  <a:pt x="284190" y="979171"/>
                  <a:pt x="293649" y="985025"/>
                  <a:pt x="301083" y="992459"/>
                </a:cubicBezTo>
                <a:cubicBezTo>
                  <a:pt x="297366" y="1033347"/>
                  <a:pt x="299164" y="1075117"/>
                  <a:pt x="289932" y="1115122"/>
                </a:cubicBezTo>
                <a:cubicBezTo>
                  <a:pt x="287568" y="1125366"/>
                  <a:pt x="273038" y="1128410"/>
                  <a:pt x="267629" y="1137425"/>
                </a:cubicBezTo>
                <a:cubicBezTo>
                  <a:pt x="260337" y="1149578"/>
                  <a:pt x="247978" y="1206204"/>
                  <a:pt x="245327" y="1215483"/>
                </a:cubicBezTo>
                <a:cubicBezTo>
                  <a:pt x="242098" y="1226785"/>
                  <a:pt x="241008" y="1239372"/>
                  <a:pt x="234176" y="1248937"/>
                </a:cubicBezTo>
                <a:cubicBezTo>
                  <a:pt x="221954" y="1266047"/>
                  <a:pt x="204439" y="1278674"/>
                  <a:pt x="189571" y="1293542"/>
                </a:cubicBezTo>
                <a:cubicBezTo>
                  <a:pt x="182137" y="1300976"/>
                  <a:pt x="177242" y="1312519"/>
                  <a:pt x="167268" y="1315844"/>
                </a:cubicBezTo>
                <a:cubicBezTo>
                  <a:pt x="68624" y="1348726"/>
                  <a:pt x="123870" y="1338147"/>
                  <a:pt x="0" y="1338147"/>
                </a:cubicBezTo>
              </a:path>
            </a:pathLst>
          </a:custGeom>
          <a:noFill/>
          <a:ln w="41275">
            <a:solidFill>
              <a:srgbClr val="BB31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6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Zoeken en vinden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via Google</a:t>
            </a:r>
            <a:br>
              <a:rPr lang="nl-NL" dirty="0"/>
            </a:br>
            <a:endParaRPr lang="nl-NL" dirty="0"/>
          </a:p>
          <a:p>
            <a:r>
              <a:rPr lang="nl-NL" dirty="0"/>
              <a:t>Zoek via Wikiwijs</a:t>
            </a:r>
            <a:br>
              <a:rPr lang="nl-NL" dirty="0"/>
            </a:br>
            <a:endParaRPr lang="nl-NL" dirty="0"/>
          </a:p>
          <a:p>
            <a:r>
              <a:rPr lang="nl-NL" dirty="0"/>
              <a:t>Gebruik ‘bekende bronnen’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5" name="Tekstballon: rechthoek met afgeronde hoeken 4"/>
          <p:cNvSpPr/>
          <p:nvPr/>
        </p:nvSpPr>
        <p:spPr>
          <a:xfrm>
            <a:off x="5686425" y="1379737"/>
            <a:ext cx="3382536" cy="1655630"/>
          </a:xfrm>
          <a:prstGeom prst="wedgeRoundRectCallout">
            <a:avLst>
              <a:gd name="adj1" fmla="val -82144"/>
              <a:gd name="adj2" fmla="val 141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/>
              <a:t>alerts/ zoekopdrachten</a:t>
            </a:r>
          </a:p>
        </p:txBody>
      </p:sp>
      <p:pic>
        <p:nvPicPr>
          <p:cNvPr id="6" name="Afbeelding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763" y="4376275"/>
            <a:ext cx="1961578" cy="987696"/>
          </a:xfrm>
          <a:prstGeom prst="rect">
            <a:avLst/>
          </a:prstGeom>
        </p:spPr>
      </p:pic>
      <p:pic>
        <p:nvPicPr>
          <p:cNvPr id="7" name="Afbeelding 6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97" y="5634526"/>
            <a:ext cx="3564141" cy="5953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44" y="2441796"/>
            <a:ext cx="1781175" cy="7347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725" y="1692763"/>
            <a:ext cx="1781175" cy="685800"/>
          </a:xfrm>
          <a:prstGeom prst="rect">
            <a:avLst/>
          </a:prstGeom>
        </p:spPr>
      </p:pic>
      <p:pic>
        <p:nvPicPr>
          <p:cNvPr id="10" name="Afbeelding 9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2341" y="5900738"/>
            <a:ext cx="3886200" cy="552450"/>
          </a:xfrm>
          <a:prstGeom prst="rect">
            <a:avLst/>
          </a:prstGeom>
        </p:spPr>
      </p:pic>
      <p:pic>
        <p:nvPicPr>
          <p:cNvPr id="11" name="Afbeelding 10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7150" y="4332771"/>
            <a:ext cx="3676650" cy="495300"/>
          </a:xfrm>
          <a:prstGeom prst="rect">
            <a:avLst/>
          </a:prstGeom>
        </p:spPr>
      </p:pic>
      <p:pic>
        <p:nvPicPr>
          <p:cNvPr id="12" name="Afbeelding 11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810" y="5363971"/>
            <a:ext cx="228600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805"/>
            <a:ext cx="12192000" cy="3461288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7929563" y="4214813"/>
            <a:ext cx="1843087" cy="9169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hoogte van nieuw 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Maak één of meer zoekopdrachten aan</a:t>
            </a:r>
          </a:p>
          <a:p>
            <a:r>
              <a:rPr lang="nl-NL" dirty="0"/>
              <a:t>Zet ze bijv. in je favorieten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6" y="365125"/>
            <a:ext cx="2459184" cy="10144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32505"/>
            <a:ext cx="12192000" cy="3425495"/>
          </a:xfrm>
          <a:prstGeom prst="rect">
            <a:avLst/>
          </a:prstGeom>
        </p:spPr>
      </p:pic>
      <p:sp>
        <p:nvSpPr>
          <p:cNvPr id="9" name="Tekstballon: rechthoek met afgeronde hoeken 8"/>
          <p:cNvSpPr/>
          <p:nvPr/>
        </p:nvSpPr>
        <p:spPr>
          <a:xfrm>
            <a:off x="7404410" y="1996068"/>
            <a:ext cx="3824868" cy="773308"/>
          </a:xfrm>
          <a:prstGeom prst="wedgeRoundRectCallout">
            <a:avLst>
              <a:gd name="adj1" fmla="val -62232"/>
              <a:gd name="adj2" fmla="val -39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Sorteer op datum</a:t>
            </a:r>
          </a:p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933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Tijdelijke aanduiding voor inhoud 5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677" y="4951142"/>
            <a:ext cx="1471148" cy="1471148"/>
          </a:xfrm>
        </p:spPr>
      </p:pic>
    </p:spTree>
    <p:extLst>
      <p:ext uri="{BB962C8B-B14F-4D97-AF65-F5344CB8AC3E}">
        <p14:creationId xmlns:p14="http://schemas.microsoft.com/office/powerpoint/2010/main" val="24678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Wikiwijs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Gericht op delen en samenwerken</a:t>
            </a:r>
          </a:p>
          <a:p>
            <a:r>
              <a:rPr lang="nl-NL" sz="4400" dirty="0"/>
              <a:t>Gericht op hergebruik en aanpasbaarheid</a:t>
            </a:r>
          </a:p>
          <a:p>
            <a:r>
              <a:rPr lang="nl-NL" sz="4400" dirty="0"/>
              <a:t>VO-content materiaal</a:t>
            </a:r>
          </a:p>
          <a:p>
            <a:r>
              <a:rPr lang="nl-NL" sz="4400" dirty="0"/>
              <a:t>Materiaal van andere scholen</a:t>
            </a:r>
          </a:p>
          <a:p>
            <a:r>
              <a:rPr lang="nl-NL" sz="4400" dirty="0"/>
              <a:t>Open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367837"/>
            <a:ext cx="3992875" cy="16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Wikiwijsarrangement</a:t>
            </a:r>
            <a:r>
              <a:rPr lang="nl-NL" dirty="0"/>
              <a:t>: gevonden</a:t>
            </a: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006" y="1572321"/>
            <a:ext cx="10511174" cy="5196469"/>
          </a:xfrm>
          <a:prstGeom prst="rect">
            <a:avLst/>
          </a:prstGeom>
        </p:spPr>
      </p:pic>
      <p:pic>
        <p:nvPicPr>
          <p:cNvPr id="6" name="Afbeelding 5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006" y="1572320"/>
            <a:ext cx="10394794" cy="5062655"/>
          </a:xfrm>
          <a:prstGeom prst="rect">
            <a:avLst/>
          </a:prstGeom>
        </p:spPr>
      </p:pic>
      <p:sp>
        <p:nvSpPr>
          <p:cNvPr id="7" name="Tekstballon: rechthoek met afgeronde hoeken 6"/>
          <p:cNvSpPr/>
          <p:nvPr/>
        </p:nvSpPr>
        <p:spPr>
          <a:xfrm>
            <a:off x="5880455" y="189570"/>
            <a:ext cx="3687690" cy="1182029"/>
          </a:xfrm>
          <a:prstGeom prst="wedgeRoundRectCallout">
            <a:avLst>
              <a:gd name="adj1" fmla="val -20833"/>
              <a:gd name="adj2" fmla="val 69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Ja, ik ga me daar met een les van het Udens voor de klas staan….</a:t>
            </a:r>
          </a:p>
        </p:txBody>
      </p:sp>
      <p:sp>
        <p:nvSpPr>
          <p:cNvPr id="8" name="Tekstballon: rechthoek met afgeronde hoeken 7"/>
          <p:cNvSpPr/>
          <p:nvPr/>
        </p:nvSpPr>
        <p:spPr>
          <a:xfrm>
            <a:off x="9679259" y="624467"/>
            <a:ext cx="1940312" cy="724831"/>
          </a:xfrm>
          <a:prstGeom prst="wedgeRoundRectCallout">
            <a:avLst>
              <a:gd name="adj1" fmla="val -62787"/>
              <a:gd name="adj2" fmla="val 1826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/>
              <a:t>hoeft ook niet:</a:t>
            </a:r>
          </a:p>
        </p:txBody>
      </p:sp>
      <p:sp>
        <p:nvSpPr>
          <p:cNvPr id="9" name="Tekstballon: rechthoek met afgeronde hoeken 8"/>
          <p:cNvSpPr/>
          <p:nvPr/>
        </p:nvSpPr>
        <p:spPr>
          <a:xfrm>
            <a:off x="4025590" y="2408663"/>
            <a:ext cx="7225990" cy="3133493"/>
          </a:xfrm>
          <a:prstGeom prst="wedgeRoundRectCallout">
            <a:avLst>
              <a:gd name="adj1" fmla="val -9598"/>
              <a:gd name="adj2" fmla="val -730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solidFill>
                  <a:schemeClr val="tx1"/>
                </a:solidFill>
              </a:rPr>
              <a:t>Typ het nummer van je sjabloon gewoon achter de link en plak het geheel in de </a:t>
            </a:r>
            <a:r>
              <a:rPr lang="nl-NL" sz="3200" dirty="0" err="1">
                <a:solidFill>
                  <a:schemeClr val="tx1"/>
                </a:solidFill>
              </a:rPr>
              <a:t>elo</a:t>
            </a:r>
            <a:r>
              <a:rPr lang="nl-NL" sz="3200" dirty="0">
                <a:solidFill>
                  <a:schemeClr val="tx1"/>
                </a:solidFill>
              </a:rPr>
              <a:t>. </a:t>
            </a:r>
            <a:br>
              <a:rPr lang="nl-NL" sz="3200" dirty="0"/>
            </a:br>
            <a:r>
              <a:rPr lang="nl-NL" sz="3200" dirty="0">
                <a:solidFill>
                  <a:schemeClr val="bg1"/>
                </a:solidFill>
                <a:hlinkClick r:id="rId5"/>
              </a:rPr>
              <a:t>https://maken.wikiwijs.nl/73874/Atlasvaardigheden_T_excellent/sjabloon/2099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326</Words>
  <Application>Microsoft Office PowerPoint</Application>
  <PresentationFormat>Breedbeeld</PresentationFormat>
  <Paragraphs>89</Paragraphs>
  <Slides>16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Blackadder ITC</vt:lpstr>
      <vt:lpstr>Bradley Hand ITC</vt:lpstr>
      <vt:lpstr>Calibri</vt:lpstr>
      <vt:lpstr>Calibri Light</vt:lpstr>
      <vt:lpstr>Times New Roman</vt:lpstr>
      <vt:lpstr>Kantoorthema</vt:lpstr>
      <vt:lpstr>Digitaal materiaal</vt:lpstr>
      <vt:lpstr>PowerPoint-presentatie</vt:lpstr>
      <vt:lpstr>Waarom digitaal materiaal maken/arrangeren?</vt:lpstr>
      <vt:lpstr>Tijd….</vt:lpstr>
      <vt:lpstr>Zoeken en vinden</vt:lpstr>
      <vt:lpstr>Op de hoogte van nieuw materiaal</vt:lpstr>
      <vt:lpstr>PowerPoint-presentatie</vt:lpstr>
      <vt:lpstr>Wikiwijs Maken</vt:lpstr>
      <vt:lpstr>Wikiwijsarrangement: gevonden</vt:lpstr>
      <vt:lpstr>Wikiwijsarrangement: bijna bruikbaar</vt:lpstr>
      <vt:lpstr>PowerPoint-presentatie</vt:lpstr>
      <vt:lpstr>Wikiwijsarrangement: vragen hergebruiken</vt:lpstr>
      <vt:lpstr>PowerPoint-presentatie</vt:lpstr>
      <vt:lpstr>PowerPoint-presentatie</vt:lpstr>
      <vt:lpstr>Delen en samenwerken</vt:lpstr>
      <vt:lpstr>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 materiaal</dc:title>
  <dc:creator>Grand-le Taconis, L (Linda) le</dc:creator>
  <cp:lastModifiedBy>Grand-Taconis, L (Linda) le</cp:lastModifiedBy>
  <cp:revision>43</cp:revision>
  <dcterms:created xsi:type="dcterms:W3CDTF">2017-04-02T17:42:53Z</dcterms:created>
  <dcterms:modified xsi:type="dcterms:W3CDTF">2017-04-06T08:01:00Z</dcterms:modified>
</cp:coreProperties>
</file>